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4" r:id="rId2"/>
  </p:sldMasterIdLst>
  <p:notesMasterIdLst>
    <p:notesMasterId r:id="rId18"/>
  </p:notesMasterIdLst>
  <p:sldIdLst>
    <p:sldId id="282" r:id="rId3"/>
    <p:sldId id="279" r:id="rId4"/>
    <p:sldId id="281" r:id="rId5"/>
    <p:sldId id="257" r:id="rId6"/>
    <p:sldId id="278" r:id="rId7"/>
    <p:sldId id="271" r:id="rId8"/>
    <p:sldId id="272" r:id="rId9"/>
    <p:sldId id="283" r:id="rId10"/>
    <p:sldId id="259" r:id="rId11"/>
    <p:sldId id="287" r:id="rId12"/>
    <p:sldId id="274" r:id="rId13"/>
    <p:sldId id="284" r:id="rId14"/>
    <p:sldId id="285" r:id="rId15"/>
    <p:sldId id="275" r:id="rId16"/>
    <p:sldId id="286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221" autoAdjust="0"/>
  </p:normalViewPr>
  <p:slideViewPr>
    <p:cSldViewPr snapToGrid="0">
      <p:cViewPr varScale="1">
        <p:scale>
          <a:sx n="118" d="100"/>
          <a:sy n="118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INTAKES VS PETITIONED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2"/>
                <c:pt idx="0">
                  <c:v>INTAKES</c:v>
                </c:pt>
                <c:pt idx="1">
                  <c:v>PETITIONED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738</c:v>
                </c:pt>
                <c:pt idx="1">
                  <c:v>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C-4DB0-ACD9-920F905EE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2"/>
                <c:pt idx="0">
                  <c:v>INTAKES</c:v>
                </c:pt>
                <c:pt idx="1">
                  <c:v>PETITIONED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722</c:v>
                </c:pt>
                <c:pt idx="1">
                  <c:v>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C-4DB0-ACD9-920F905EE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2"/>
                <c:pt idx="0">
                  <c:v>INTAKES</c:v>
                </c:pt>
                <c:pt idx="1">
                  <c:v>PETITIONED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531</c:v>
                </c:pt>
                <c:pt idx="1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C-44B5-92F6-3A70B568DC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554112"/>
        <c:axId val="440142592"/>
      </c:barChart>
      <c:catAx>
        <c:axId val="78554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42592"/>
        <c:crosses val="autoZero"/>
        <c:auto val="1"/>
        <c:lblAlgn val="ctr"/>
        <c:lblOffset val="100"/>
        <c:noMultiLvlLbl val="0"/>
      </c:catAx>
      <c:valAx>
        <c:axId val="440142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54112"/>
        <c:crosses val="autoZero"/>
        <c:crossBetween val="between"/>
      </c:valAx>
      <c:spPr>
        <a:solidFill>
          <a:schemeClr val="tx2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84343002063985"/>
          <c:y val="0.40290748440956153"/>
          <c:w val="6.5828894310697078E-2"/>
          <c:h val="0.4196026910865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533 Petitioned Juveniles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400299434401689"/>
          <c:y val="0.1540882284787066"/>
          <c:w val="0.77257855532142994"/>
          <c:h val="0.74334218492479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533 Petitioned Juveniles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Youth with one arrest(403)</c:v>
                </c:pt>
                <c:pt idx="1">
                  <c:v>Youth with two arrest(72)</c:v>
                </c:pt>
                <c:pt idx="2">
                  <c:v>Youth with three arrest(17)</c:v>
                </c:pt>
                <c:pt idx="3">
                  <c:v>Youth with four arrest(20)</c:v>
                </c:pt>
                <c:pt idx="4">
                  <c:v>Youth with five arrest(12)</c:v>
                </c:pt>
                <c:pt idx="5">
                  <c:v>Youth with six arrest(0)</c:v>
                </c:pt>
                <c:pt idx="6">
                  <c:v>Youth with seven arrest(2)</c:v>
                </c:pt>
                <c:pt idx="7">
                  <c:v>Youth with eight arrest(3)</c:v>
                </c:pt>
                <c:pt idx="8">
                  <c:v>Youth with nine arrest(1)</c:v>
                </c:pt>
                <c:pt idx="9">
                  <c:v>Youth with ten arrest(1)</c:v>
                </c:pt>
                <c:pt idx="10">
                  <c:v>Youth with 11-20 arrest(2)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403</c:v>
                </c:pt>
                <c:pt idx="1">
                  <c:v>72</c:v>
                </c:pt>
                <c:pt idx="2">
                  <c:v>17</c:v>
                </c:pt>
                <c:pt idx="3">
                  <c:v>20</c:v>
                </c:pt>
                <c:pt idx="4">
                  <c:v>12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9-4E01-B84C-99EDEBC59C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4019360"/>
        <c:axId val="1925105488"/>
      </c:barChart>
      <c:catAx>
        <c:axId val="34401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105488"/>
        <c:crosses val="autoZero"/>
        <c:auto val="1"/>
        <c:lblAlgn val="ctr"/>
        <c:lblOffset val="100"/>
        <c:noMultiLvlLbl val="0"/>
      </c:catAx>
      <c:valAx>
        <c:axId val="192510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1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406 Petitioned Juveniles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406 Petitioned Juveniles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Youth with one arrest(312)</c:v>
                </c:pt>
                <c:pt idx="1">
                  <c:v>Youth with two arrest(61)</c:v>
                </c:pt>
                <c:pt idx="2">
                  <c:v>Youth with three arrest(16)</c:v>
                </c:pt>
                <c:pt idx="3">
                  <c:v>Youth with four arrest(10)</c:v>
                </c:pt>
                <c:pt idx="4">
                  <c:v>Youth with five arrest(3)</c:v>
                </c:pt>
                <c:pt idx="5">
                  <c:v>Youth with six arrest(2)</c:v>
                </c:pt>
                <c:pt idx="6">
                  <c:v>Youth with seven arrest(0)</c:v>
                </c:pt>
                <c:pt idx="7">
                  <c:v>Youth with eight arrest(1)</c:v>
                </c:pt>
                <c:pt idx="8">
                  <c:v>Youth with nine arrest(1)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312</c:v>
                </c:pt>
                <c:pt idx="1">
                  <c:v>61</c:v>
                </c:pt>
                <c:pt idx="2">
                  <c:v>16</c:v>
                </c:pt>
                <c:pt idx="3">
                  <c:v>10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9-4E01-B84C-99EDEBC59C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4019360"/>
        <c:axId val="1925105488"/>
      </c:barChart>
      <c:catAx>
        <c:axId val="34401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105488"/>
        <c:crosses val="autoZero"/>
        <c:auto val="1"/>
        <c:lblAlgn val="ctr"/>
        <c:lblOffset val="100"/>
        <c:noMultiLvlLbl val="0"/>
      </c:catAx>
      <c:valAx>
        <c:axId val="192510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1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2021 Arrest by Shifts by Month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73066401058662E-2"/>
          <c:y val="0.17340053489602178"/>
          <c:w val="0.94451640565735073"/>
          <c:h val="0.71018280702909764"/>
        </c:manualLayout>
      </c:layout>
      <c:lineChart>
        <c:grouping val="standard"/>
        <c:varyColors val="0"/>
        <c:ser>
          <c:idx val="0"/>
          <c:order val="0"/>
          <c:tx>
            <c:strRef>
              <c:f>'[Intake Summaries.xlsx]Sheet1'!$A$2</c:f>
              <c:strCache>
                <c:ptCount val="1"/>
                <c:pt idx="0">
                  <c:v>7A-3P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'[Intake Summaries.xlsx]Sheet1'!$B$1:$M$1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'[Intake Summaries.xlsx]Sheet1'!$B$2:$M$2</c:f>
              <c:numCache>
                <c:formatCode>General</c:formatCode>
                <c:ptCount val="12"/>
                <c:pt idx="0">
                  <c:v>19</c:v>
                </c:pt>
                <c:pt idx="1">
                  <c:v>11</c:v>
                </c:pt>
                <c:pt idx="2">
                  <c:v>16</c:v>
                </c:pt>
                <c:pt idx="3">
                  <c:v>17</c:v>
                </c:pt>
                <c:pt idx="4">
                  <c:v>13</c:v>
                </c:pt>
                <c:pt idx="5">
                  <c:v>23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14</c:v>
                </c:pt>
                <c:pt idx="10">
                  <c:v>23</c:v>
                </c:pt>
                <c:pt idx="1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D1-4EBF-AE54-25E17AD6BD7E}"/>
            </c:ext>
          </c:extLst>
        </c:ser>
        <c:ser>
          <c:idx val="1"/>
          <c:order val="1"/>
          <c:tx>
            <c:strRef>
              <c:f>'[Intake Summaries.xlsx]Sheet1'!$A$3</c:f>
              <c:strCache>
                <c:ptCount val="1"/>
                <c:pt idx="0">
                  <c:v>3P-11P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'[Intake Summaries.xlsx]Sheet1'!$B$1:$M$1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'[Intake Summaries.xlsx]Sheet1'!$B$3:$M$3</c:f>
              <c:numCache>
                <c:formatCode>General</c:formatCode>
                <c:ptCount val="12"/>
                <c:pt idx="0">
                  <c:v>29</c:v>
                </c:pt>
                <c:pt idx="1">
                  <c:v>25</c:v>
                </c:pt>
                <c:pt idx="2">
                  <c:v>26</c:v>
                </c:pt>
                <c:pt idx="3">
                  <c:v>35</c:v>
                </c:pt>
                <c:pt idx="4">
                  <c:v>17</c:v>
                </c:pt>
                <c:pt idx="5">
                  <c:v>22</c:v>
                </c:pt>
                <c:pt idx="6">
                  <c:v>24</c:v>
                </c:pt>
                <c:pt idx="7">
                  <c:v>22</c:v>
                </c:pt>
                <c:pt idx="8">
                  <c:v>12</c:v>
                </c:pt>
                <c:pt idx="9">
                  <c:v>29</c:v>
                </c:pt>
                <c:pt idx="10">
                  <c:v>26</c:v>
                </c:pt>
                <c:pt idx="11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D1-4EBF-AE54-25E17AD6BD7E}"/>
            </c:ext>
          </c:extLst>
        </c:ser>
        <c:ser>
          <c:idx val="2"/>
          <c:order val="2"/>
          <c:tx>
            <c:strRef>
              <c:f>'[Intake Summaries.xlsx]Sheet1'!$A$4</c:f>
              <c:strCache>
                <c:ptCount val="1"/>
                <c:pt idx="0">
                  <c:v>11P-7A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'[Intake Summaries.xlsx]Sheet1'!$B$1:$M$1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'[Intake Summaries.xlsx]Sheet1'!$B$4:$M$4</c:f>
              <c:numCache>
                <c:formatCode>General</c:formatCode>
                <c:ptCount val="12"/>
                <c:pt idx="0">
                  <c:v>14</c:v>
                </c:pt>
                <c:pt idx="1">
                  <c:v>10</c:v>
                </c:pt>
                <c:pt idx="2">
                  <c:v>19</c:v>
                </c:pt>
                <c:pt idx="3">
                  <c:v>19</c:v>
                </c:pt>
                <c:pt idx="4">
                  <c:v>5</c:v>
                </c:pt>
                <c:pt idx="5">
                  <c:v>15</c:v>
                </c:pt>
                <c:pt idx="6">
                  <c:v>8</c:v>
                </c:pt>
                <c:pt idx="7">
                  <c:v>15</c:v>
                </c:pt>
                <c:pt idx="8">
                  <c:v>2</c:v>
                </c:pt>
                <c:pt idx="9">
                  <c:v>6</c:v>
                </c:pt>
                <c:pt idx="10">
                  <c:v>12</c:v>
                </c:pt>
                <c:pt idx="1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D1-4EBF-AE54-25E17AD6BD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1373535"/>
        <c:axId val="101386015"/>
      </c:lineChart>
      <c:catAx>
        <c:axId val="10137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86015"/>
        <c:crosses val="autoZero"/>
        <c:auto val="1"/>
        <c:lblAlgn val="ctr"/>
        <c:lblOffset val="100"/>
        <c:noMultiLvlLbl val="0"/>
      </c:catAx>
      <c:valAx>
        <c:axId val="10138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73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4EE-403D-836A-31FFA221C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4EE-403D-836A-31FFA221C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4EE-403D-836A-31FFA221C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C843-4800-8367-8C9388A728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843-4800-8367-8C9388A728FB}"/>
              </c:ext>
            </c:extLst>
          </c:dPt>
          <c:dLbls>
            <c:dLbl>
              <c:idx val="1"/>
              <c:layout>
                <c:manualLayout>
                  <c:x val="0.12655188481874549"/>
                  <c:y val="-0.233516219608773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EE-403D-836A-31FFA221C7DB}"/>
                </c:ext>
              </c:extLst>
            </c:dLbl>
            <c:dLbl>
              <c:idx val="2"/>
              <c:layout>
                <c:manualLayout>
                  <c:x val="9.0957727995268148E-2"/>
                  <c:y val="0.122006911490234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EE-403D-836A-31FFA221C7DB}"/>
                </c:ext>
              </c:extLst>
            </c:dLbl>
            <c:dLbl>
              <c:idx val="3"/>
              <c:layout>
                <c:manualLayout>
                  <c:x val="5.4342120278443456E-3"/>
                  <c:y val="4.30619271589565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43-4800-8367-8C9388A728FB}"/>
                </c:ext>
              </c:extLst>
            </c:dLbl>
            <c:dLbl>
              <c:idx val="4"/>
              <c:layout>
                <c:manualLayout>
                  <c:x val="4.9588230818973671E-2"/>
                  <c:y val="1.97424332469690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43-4800-8367-8C9388A728F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Transferred to Criminal District Court</c:v>
                </c:pt>
                <c:pt idx="1">
                  <c:v>Pending Continued Custody Hearing</c:v>
                </c:pt>
                <c:pt idx="2">
                  <c:v>Pending Adjudication Hearing</c:v>
                </c:pt>
                <c:pt idx="3">
                  <c:v>Pending Disposition</c:v>
                </c:pt>
                <c:pt idx="4">
                  <c:v>Found Not Delinquent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2-4C39-9785-DAA9ED32A8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3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BD2D-3006-46F3-9985-1ECDDDA1FD6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04074-8365-4489-9B9E-A2971A8A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8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04074-8365-4489-9B9E-A2971A8A2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01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2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281F-CCD1-4E2A-ACDD-8DACD2F06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3C955-7A30-4F57-93E8-7920C993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86BC2-0B38-4243-9C4D-51AD0A3C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15D2-11FE-42FF-8F36-7AD7AC58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47776-EDEE-4FF5-89AD-AFB8453E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32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F7FA-B7B5-4C0E-AFC1-B9A0AD98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8ABDE-0FDE-4B8F-B2BD-45E9B0DA0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903BD-2D88-4070-ADA5-87FFB569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7EB40-6A98-4C70-B750-4DCFFE99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9638-667E-4556-9259-4BD586A8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0C92-8994-43D8-84E6-1030AA70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F9920-4234-40AC-AC42-C349F67EF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264D6-F8CB-46D0-93EF-92E4322E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3649-7AF4-4FF5-BF32-4410E626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61E33-6575-46E6-AAE4-80738AA4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545-5735-4481-AE25-DED60060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2938-DB1D-4923-AB5D-55028235C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D377A-9643-4841-941A-1B89E5060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0AF63-79BF-4CCA-A71E-A051D83C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B851A-474A-45A1-8029-040F0B04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ED664-29AB-4AAF-8EE2-B2C89FC6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2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0C58-5FA0-4D7E-8CA7-4E24FE3F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C229C-0CB0-4646-9F36-61DC64376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AE4F2-4EF0-4F05-A9EF-B552BC976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69DB4-5F80-4208-9101-F4FAA02C7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88BA7-B897-4902-BA63-2616FD475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612C3-7DB4-4BA7-AC13-630BE03D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DB264-2EE8-49F7-8273-EA7752CE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14FE1-9DE1-49E4-960E-BED4C6F2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6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D150-1A86-4960-ACCE-DAB19962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B1CD7-62AE-4076-B468-D456686F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06E25-F7FC-483F-A495-AA2C3247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6DF69-6474-45F1-8BE2-07B03768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89AE8-8DD6-4A67-9BB6-F9F3D4AF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BF49B-90FB-41A4-BF2A-A0972961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E83F8-6FDB-4F06-89F6-92335CEF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2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7AC-65CF-4AD8-8303-6836CE6A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F61A1-B71C-4BBB-B8F5-B97022F5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9B96E-0FE0-4CCD-83D9-38B38D5BB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1F254-E7CD-4E74-9A71-0CEDBB49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6E39-56C2-49F7-ACED-31CD7BA7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D14AD-02C4-456C-A687-7D6E8E82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0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1951-F399-4CD5-B687-9A6CAE08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F9239-6345-45A3-846A-A82EAED2B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9ACED-3782-4BDA-8E35-54C1A0737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1E728-BFC6-495E-8FA4-8000298D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801A6-EF69-4CEB-BA0A-EA4329DE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6D314-CD7C-4835-92A6-BE816AF4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1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A9D6-A8FF-468F-B7B2-FB5A33B8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405A6-6F2D-4238-A5CA-B793A2A4F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8AAA-40DB-4E87-B90A-6242802E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2195-7262-46B2-BC4A-27B7287D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3BAF-2205-4F28-AC5F-B2C5F00B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5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49035-3742-41F5-A239-23406A2B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F4A5-48FA-469D-A40B-C53AE0AE8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A0025-0FD5-4DA4-BFE1-37C4C406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9443-8077-444D-B44B-4832DF7E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2D6F4-37F4-4E1B-A42E-D30C6D2E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4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7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2D7DE-F735-4837-AAA8-D48331D0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58D1-2647-4E02-98A5-953B65150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C0257-C967-4689-81EB-C7DEB3374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D2FB-FB16-4893-A6BA-3FA4AC28E63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A1012-CEBD-4C68-A6F8-5CC28DE4C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0427-414B-49EA-A4E5-795CF0597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D490-2CB0-4450-AABF-3D79567C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0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93D11-A5F5-40A5-973B-2CF60E47F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723138"/>
            <a:ext cx="11534774" cy="1222247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Orleans Parish Juvenile Court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84CD833-9035-44B8-BEBB-666BC9665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January 24, 2022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6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5647ED-AC00-472D-A99A-846B322CE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17838"/>
              </p:ext>
            </p:extLst>
          </p:nvPr>
        </p:nvGraphicFramePr>
        <p:xfrm>
          <a:off x="1011504" y="445063"/>
          <a:ext cx="9977478" cy="5866714"/>
        </p:xfrm>
        <a:graphic>
          <a:graphicData uri="http://schemas.openxmlformats.org/drawingml/2006/table">
            <a:tbl>
              <a:tblPr/>
              <a:tblGrid>
                <a:gridCol w="2120028">
                  <a:extLst>
                    <a:ext uri="{9D8B030D-6E8A-4147-A177-3AD203B41FA5}">
                      <a16:colId xmlns:a16="http://schemas.microsoft.com/office/drawing/2014/main" val="400537746"/>
                    </a:ext>
                  </a:extLst>
                </a:gridCol>
                <a:gridCol w="2120028">
                  <a:extLst>
                    <a:ext uri="{9D8B030D-6E8A-4147-A177-3AD203B41FA5}">
                      <a16:colId xmlns:a16="http://schemas.microsoft.com/office/drawing/2014/main" val="3991136971"/>
                    </a:ext>
                  </a:extLst>
                </a:gridCol>
                <a:gridCol w="2475840">
                  <a:extLst>
                    <a:ext uri="{9D8B030D-6E8A-4147-A177-3AD203B41FA5}">
                      <a16:colId xmlns:a16="http://schemas.microsoft.com/office/drawing/2014/main" val="3622472235"/>
                    </a:ext>
                  </a:extLst>
                </a:gridCol>
                <a:gridCol w="948824">
                  <a:extLst>
                    <a:ext uri="{9D8B030D-6E8A-4147-A177-3AD203B41FA5}">
                      <a16:colId xmlns:a16="http://schemas.microsoft.com/office/drawing/2014/main" val="3149912810"/>
                    </a:ext>
                  </a:extLst>
                </a:gridCol>
                <a:gridCol w="1156379">
                  <a:extLst>
                    <a:ext uri="{9D8B030D-6E8A-4147-A177-3AD203B41FA5}">
                      <a16:colId xmlns:a16="http://schemas.microsoft.com/office/drawing/2014/main" val="3470654635"/>
                    </a:ext>
                  </a:extLst>
                </a:gridCol>
                <a:gridCol w="1156379">
                  <a:extLst>
                    <a:ext uri="{9D8B030D-6E8A-4147-A177-3AD203B41FA5}">
                      <a16:colId xmlns:a16="http://schemas.microsoft.com/office/drawing/2014/main" val="4269224209"/>
                    </a:ext>
                  </a:extLst>
                </a:gridCol>
              </a:tblGrid>
              <a:tr h="31397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ORLEANS PARISH JUVENILE COURT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985537"/>
                  </a:ext>
                </a:extLst>
              </a:tr>
              <a:tr h="28358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RELEASED AND DETAINED YOUTHS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32619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662476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Intake Decision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873929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Courtesy Hold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717821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Courtesy Hold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921877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Courtesy Hold (Released)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2.60%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882000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65143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Referred to Program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554982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Referred to Program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793303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Referred to Program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10.38%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10003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76088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 JPSO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775408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 JPSO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04325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 DCFS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077338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 JPSO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1.211%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46228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183509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682399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408174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602901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11.76%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74274"/>
                  </a:ext>
                </a:extLst>
              </a:tr>
              <a:tr h="19497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741927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Detained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398959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Detained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61599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Detained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126568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Detained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74.05%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995176"/>
                  </a:ext>
                </a:extLst>
              </a:tr>
              <a:tr h="21269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515" marR="7515" marT="7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034401"/>
                  </a:ext>
                </a:extLst>
              </a:tr>
              <a:tr h="20256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54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43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9F3542-C390-4F8D-B82C-27E7122B9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0" t="35403" r="20872" b="4522"/>
          <a:stretch/>
        </p:blipFill>
        <p:spPr>
          <a:xfrm>
            <a:off x="-100013" y="0"/>
            <a:ext cx="122920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0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7E874-B7C1-4522-92D8-87CC4680D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03" t="9441" r="12131" b="4817"/>
          <a:stretch/>
        </p:blipFill>
        <p:spPr>
          <a:xfrm>
            <a:off x="168812" y="198784"/>
            <a:ext cx="11802794" cy="6370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21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30309-8FDE-4437-A9A7-2F3E9830E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426" y="392023"/>
            <a:ext cx="9766570" cy="58127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75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C1B4-7DB3-4F94-93C1-0707EC16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571500"/>
            <a:ext cx="8986837" cy="15282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Challenges Faced by the Court</a:t>
            </a:r>
          </a:p>
        </p:txBody>
      </p:sp>
      <p:pic>
        <p:nvPicPr>
          <p:cNvPr id="6" name="Picture 5" descr="Hands-on top of each other">
            <a:extLst>
              <a:ext uri="{FF2B5EF4-FFF2-40B4-BE49-F238E27FC236}">
                <a16:creationId xmlns:a16="http://schemas.microsoft.com/office/drawing/2014/main" id="{CA909891-B870-42B4-A39A-053EE4D6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16" r="17617" b="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4017B-7A40-4711-A3D0-AAF34781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350" y="1928813"/>
            <a:ext cx="7345891" cy="435768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Inability to make meaningful assessments of need and risks at case initiation.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Inability to adequately supervise youth both pre-adjudication and post-adjudication.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Inadequate community-based resources to support court-involved youth and families.</a:t>
            </a:r>
          </a:p>
        </p:txBody>
      </p:sp>
    </p:spTree>
    <p:extLst>
      <p:ext uri="{BB962C8B-B14F-4D97-AF65-F5344CB8AC3E}">
        <p14:creationId xmlns:p14="http://schemas.microsoft.com/office/powerpoint/2010/main" val="386107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C1B4-7DB3-4F94-93C1-0707EC16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174" y="-88490"/>
            <a:ext cx="8898194" cy="125852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Suggestions from the bench</a:t>
            </a:r>
          </a:p>
        </p:txBody>
      </p:sp>
      <p:pic>
        <p:nvPicPr>
          <p:cNvPr id="6" name="Picture 5" descr="Hands-on top of each other">
            <a:extLst>
              <a:ext uri="{FF2B5EF4-FFF2-40B4-BE49-F238E27FC236}">
                <a16:creationId xmlns:a16="http://schemas.microsoft.com/office/drawing/2014/main" id="{CA909891-B870-42B4-A39A-053EE4D6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16" r="17617" b="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4017B-7A40-4711-A3D0-AAF34781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61" y="865239"/>
            <a:ext cx="7278480" cy="5421261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Develop interventions that target High Risk  Youth.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Supplement probation services (currently provided by Louisiana Office of Juvenile Justice) preferably within the community.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Provide method for needs-based assessment at initiation of case.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Divert Low-Risk Youth away from conventional judicial proceedings.</a:t>
            </a:r>
          </a:p>
          <a:p>
            <a:pPr lvl="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2CE8241-EFD0-4BB1-8270-B79D833BE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12264"/>
              </p:ext>
            </p:extLst>
          </p:nvPr>
        </p:nvGraphicFramePr>
        <p:xfrm>
          <a:off x="437323" y="243191"/>
          <a:ext cx="11068878" cy="500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A5B144-3842-445C-A273-B7BA7EE1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1296" y="5456583"/>
            <a:ext cx="8965095" cy="1031765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Although Intake assessments are compared to petitioned cases, the District Attorney’s Office still has 2 years on misdemeanor charges and 4 years on felony charges to file a petition. </a:t>
            </a:r>
          </a:p>
        </p:txBody>
      </p:sp>
    </p:spTree>
    <p:extLst>
      <p:ext uri="{BB962C8B-B14F-4D97-AF65-F5344CB8AC3E}">
        <p14:creationId xmlns:p14="http://schemas.microsoft.com/office/powerpoint/2010/main" val="166142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24BC-2926-4177-977A-2D538FD3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50" y="419100"/>
            <a:ext cx="5086350" cy="1638301"/>
          </a:xfrm>
        </p:spPr>
        <p:txBody>
          <a:bodyPr>
            <a:normAutofit fontScale="90000"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Orleans Parish Juvenile Court provides intake services and assessments for youth arrested by New Orleans Police Department in Orleans Parish. </a:t>
            </a: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722 Juvenile Intake Assessments were completed January 1, 2020 - December 31, 2020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C9DC37-FC3F-49BF-B847-0F07CC7AA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083099"/>
              </p:ext>
            </p:extLst>
          </p:nvPr>
        </p:nvGraphicFramePr>
        <p:xfrm>
          <a:off x="685800" y="2143125"/>
          <a:ext cx="10820400" cy="382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23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24BC-2926-4177-977A-2D538FD3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28663"/>
            <a:ext cx="10463212" cy="1414462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Orleans Parish Juvenile Court provides intake services and assessments for youth arrested by New Orleans Police Department in Orleans Parish. </a:t>
            </a: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568 juvenile Intake Assessments were completed January 1, 2021 - November 22, 2021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C9DC37-FC3F-49BF-B847-0F07CC7AA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952998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90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B7E874-B7C1-4522-92D8-87CC4680D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03" t="9441" r="12131" b="4817"/>
          <a:stretch/>
        </p:blipFill>
        <p:spPr>
          <a:xfrm>
            <a:off x="168812" y="198784"/>
            <a:ext cx="11802794" cy="6370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55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F874564-B685-4AAB-BD4A-602B2A0FB8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6754" y="2632372"/>
          <a:ext cx="10287275" cy="2758749"/>
        </p:xfrm>
        <a:graphic>
          <a:graphicData uri="http://schemas.openxmlformats.org/drawingml/2006/table">
            <a:tbl>
              <a:tblPr/>
              <a:tblGrid>
                <a:gridCol w="899237">
                  <a:extLst>
                    <a:ext uri="{9D8B030D-6E8A-4147-A177-3AD203B41FA5}">
                      <a16:colId xmlns:a16="http://schemas.microsoft.com/office/drawing/2014/main" val="1622372013"/>
                    </a:ext>
                  </a:extLst>
                </a:gridCol>
                <a:gridCol w="341709">
                  <a:extLst>
                    <a:ext uri="{9D8B030D-6E8A-4147-A177-3AD203B41FA5}">
                      <a16:colId xmlns:a16="http://schemas.microsoft.com/office/drawing/2014/main" val="2271222244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503184555"/>
                    </a:ext>
                  </a:extLst>
                </a:gridCol>
                <a:gridCol w="413649">
                  <a:extLst>
                    <a:ext uri="{9D8B030D-6E8A-4147-A177-3AD203B41FA5}">
                      <a16:colId xmlns:a16="http://schemas.microsoft.com/office/drawing/2014/main" val="2049125387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63784605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2142730052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3740548290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3609702503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990577708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647858658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2529611845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3787858361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4059328702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2529002473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1918838906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1592703326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2250563973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2768741890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608263303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898383300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982305261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267432460"/>
                    </a:ext>
                  </a:extLst>
                </a:gridCol>
                <a:gridCol w="431634">
                  <a:extLst>
                    <a:ext uri="{9D8B030D-6E8A-4147-A177-3AD203B41FA5}">
                      <a16:colId xmlns:a16="http://schemas.microsoft.com/office/drawing/2014/main" val="4248596920"/>
                    </a:ext>
                  </a:extLst>
                </a:gridCol>
              </a:tblGrid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264150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858515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004897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880326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055204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35709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78009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236510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859633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081301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917073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31318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36083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301534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339399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591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672353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68630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948477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795983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30536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4D0783-3040-4DBB-A52F-6C19E5699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440712"/>
              </p:ext>
            </p:extLst>
          </p:nvPr>
        </p:nvGraphicFramePr>
        <p:xfrm>
          <a:off x="284215" y="412340"/>
          <a:ext cx="11316928" cy="617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515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30309-8FDE-4437-A9A7-2F3E9830E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426" y="392023"/>
            <a:ext cx="9766570" cy="58127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83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039915-113F-4F09-8BC7-487E96A2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01345"/>
            <a:ext cx="10248900" cy="67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9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C1B4-7DB3-4F94-93C1-0707EC16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Dispositions/Outcomes </a:t>
            </a:r>
            <a:br>
              <a:rPr lang="en-US" sz="2400" b="1" dirty="0"/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Transferred to Criminal District Court - 13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Pending Continued Custody Hearing - 8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Pending Adjudication Hearing - 3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Pending Disposition - 2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Found Not Delinquent - 1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AF77A2-0766-4E6E-8451-B006857DC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6935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0605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3192</TotalTime>
  <Words>411</Words>
  <Application>Microsoft Office PowerPoint</Application>
  <PresentationFormat>Widescreen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Vapor Trail</vt:lpstr>
      <vt:lpstr>Office Theme</vt:lpstr>
      <vt:lpstr>Orleans Parish Juvenile Court </vt:lpstr>
      <vt:lpstr>PowerPoint Presentation</vt:lpstr>
      <vt:lpstr>Orleans Parish Juvenile Court provides intake services and assessments for youth arrested by New Orleans Police Department in Orleans Parish.   722 Juvenile Intake Assessments were completed January 1, 2020 - December 31, 2020</vt:lpstr>
      <vt:lpstr>Orleans Parish Juvenile Court provides intake services and assessments for youth arrested by New Orleans Police Department in Orleans Parish.   568 juvenile Intake Assessments were completed January 1, 2021 - November 22, 2021</vt:lpstr>
      <vt:lpstr>PowerPoint Presentation</vt:lpstr>
      <vt:lpstr>PowerPoint Presentation</vt:lpstr>
      <vt:lpstr>PowerPoint Presentation</vt:lpstr>
      <vt:lpstr>PowerPoint Presentation</vt:lpstr>
      <vt:lpstr>Dispositions/Outcomes  Transferred to Criminal District Court - 13  Pending Continued Custody Hearing - 8  Pending Adjudication Hearing - 3  Pending Disposition - 2  Found Not Delinquent - 1  </vt:lpstr>
      <vt:lpstr>PowerPoint Presentation</vt:lpstr>
      <vt:lpstr>PowerPoint Presentation</vt:lpstr>
      <vt:lpstr>PowerPoint Presentation</vt:lpstr>
      <vt:lpstr>PowerPoint Presentation</vt:lpstr>
      <vt:lpstr>Challenges Faced by the Court</vt:lpstr>
      <vt:lpstr>Suggestions from the bench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Orleans Parish Juvenile Court Intake Activity From January 2019 through December 2020</dc:title>
  <dc:creator>Shantel J Easterling</dc:creator>
  <cp:lastModifiedBy>Yolanda S. Johnson</cp:lastModifiedBy>
  <cp:revision>28</cp:revision>
  <cp:lastPrinted>2021-06-02T15:47:42Z</cp:lastPrinted>
  <dcterms:created xsi:type="dcterms:W3CDTF">2021-05-19T19:11:14Z</dcterms:created>
  <dcterms:modified xsi:type="dcterms:W3CDTF">2022-01-24T19:17:19Z</dcterms:modified>
</cp:coreProperties>
</file>