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2" r:id="rId2"/>
    <p:sldId id="304" r:id="rId3"/>
    <p:sldId id="321" r:id="rId4"/>
    <p:sldId id="328" r:id="rId5"/>
    <p:sldId id="329" r:id="rId6"/>
    <p:sldId id="341" r:id="rId7"/>
    <p:sldId id="340" r:id="rId8"/>
    <p:sldId id="330" r:id="rId9"/>
    <p:sldId id="306" r:id="rId10"/>
    <p:sldId id="342" r:id="rId11"/>
    <p:sldId id="343" r:id="rId12"/>
    <p:sldId id="312" r:id="rId13"/>
  </p:sldIdLst>
  <p:sldSz cx="9144000" cy="6858000" type="screen4x3"/>
  <p:notesSz cx="7077075" cy="9051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51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pkray" initials="j" lastIdx="1" clrIdx="0"/>
  <p:cmAuthor id="1" name="ava rogers" initials="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F83"/>
    <a:srgbClr val="9A76C2"/>
    <a:srgbClr val="4971EF"/>
    <a:srgbClr val="FFFF99"/>
    <a:srgbClr val="FFFF66"/>
    <a:srgbClr val="3EA473"/>
    <a:srgbClr val="FBCA3D"/>
    <a:srgbClr val="FDFDFD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6" autoAdjust="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436" y="-90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6732" cy="452596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6" y="0"/>
            <a:ext cx="3066732" cy="452596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08BBD64-7556-4C0C-9A0C-6B3EAFD49C04}" type="datetimeFigureOut">
              <a:rPr lang="en-US" smtClean="0"/>
              <a:t>10/10/2017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597758"/>
            <a:ext cx="3066732" cy="452596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6" y="8597758"/>
            <a:ext cx="3066732" cy="452596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2BC9CA6-94E1-46B9-949B-3004920FAA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468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66732" cy="4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08706" y="0"/>
            <a:ext cx="3066732" cy="4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4763" y="677863"/>
            <a:ext cx="4527550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7708" y="4299665"/>
            <a:ext cx="5661660" cy="407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597758"/>
            <a:ext cx="3066732" cy="4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08706" y="8597758"/>
            <a:ext cx="3066732" cy="4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2F92A4-D02B-463D-8352-B0CB75414F0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524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F92A4-D02B-463D-8352-B0CB75414F0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38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98" y="285258"/>
            <a:ext cx="3439005" cy="3524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50000" endPos="25000" dir="5400000" sy="-100000" algn="bl" rotWithShape="0"/>
          </a:effectLst>
        </p:spPr>
      </p:pic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334000"/>
            <a:ext cx="8229600" cy="457200"/>
          </a:xfrm>
        </p:spPr>
        <p:txBody>
          <a:bodyPr anchor="ctr"/>
          <a:lstStyle>
            <a:lvl1pPr marL="0" indent="0" algn="ctr">
              <a:buFontTx/>
              <a:buNone/>
              <a:defRPr sz="2200" b="1" i="1">
                <a:solidFill>
                  <a:srgbClr val="50688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0953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506882"/>
                </a:solidFill>
                <a:latin typeface="Garamond" pitchFamily="18" charset="0"/>
                <a:cs typeface="Aparajita" pitchFamily="34" charset="0"/>
              </a:defRPr>
            </a:lvl1pPr>
          </a:lstStyle>
          <a:p>
            <a:fld id="{524CC196-E0CA-4411-BB4F-BAA68E0FD398}" type="datetime1">
              <a:rPr lang="en-US" smtClean="0"/>
              <a:pPr/>
              <a:t>10/10/2017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828800" y="3833336"/>
            <a:ext cx="548640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200" kern="2400" spc="100" dirty="0" smtClean="0">
                <a:solidFill>
                  <a:srgbClr val="032145"/>
                </a:solidFill>
                <a:latin typeface="Garamond" pitchFamily="18" charset="0"/>
              </a:rPr>
              <a:t>C</a:t>
            </a:r>
            <a:r>
              <a:rPr lang="en-US" sz="3200" kern="2400" spc="100" dirty="0" smtClean="0">
                <a:solidFill>
                  <a:srgbClr val="032145"/>
                </a:solidFill>
                <a:latin typeface="Garamond" pitchFamily="18" charset="0"/>
              </a:rPr>
              <a:t>IT</a:t>
            </a:r>
            <a:r>
              <a:rPr lang="en-US" sz="3200" kern="2400" spc="100" baseline="0" dirty="0" smtClean="0">
                <a:solidFill>
                  <a:srgbClr val="032145"/>
                </a:solidFill>
                <a:latin typeface="Garamond" pitchFamily="18" charset="0"/>
              </a:rPr>
              <a:t>Y</a:t>
            </a:r>
            <a:r>
              <a:rPr lang="en-US" sz="3600" kern="2400" spc="100" baseline="0" dirty="0" smtClean="0">
                <a:solidFill>
                  <a:srgbClr val="032145"/>
                </a:solidFill>
                <a:latin typeface="Garamond" pitchFamily="18" charset="0"/>
              </a:rPr>
              <a:t> </a:t>
            </a:r>
            <a:r>
              <a:rPr lang="en-US" sz="3200" kern="2400" spc="100" baseline="0" dirty="0" smtClean="0">
                <a:solidFill>
                  <a:srgbClr val="032145"/>
                </a:solidFill>
                <a:latin typeface="Garamond" pitchFamily="18" charset="0"/>
              </a:rPr>
              <a:t>OF</a:t>
            </a:r>
            <a:r>
              <a:rPr lang="en-US" sz="3600" kern="2400" spc="100" baseline="0" dirty="0" smtClean="0">
                <a:solidFill>
                  <a:srgbClr val="032145"/>
                </a:solidFill>
                <a:latin typeface="Garamond" pitchFamily="18" charset="0"/>
              </a:rPr>
              <a:t> </a:t>
            </a:r>
            <a:r>
              <a:rPr lang="en-US" sz="4200" kern="2400" spc="100" baseline="0" dirty="0" smtClean="0">
                <a:solidFill>
                  <a:srgbClr val="032145"/>
                </a:solidFill>
                <a:latin typeface="Garamond" pitchFamily="18" charset="0"/>
              </a:rPr>
              <a:t>N</a:t>
            </a:r>
            <a:r>
              <a:rPr lang="en-US" sz="3200" kern="2400" spc="100" baseline="0" dirty="0" smtClean="0">
                <a:solidFill>
                  <a:srgbClr val="032145"/>
                </a:solidFill>
                <a:latin typeface="Garamond" pitchFamily="18" charset="0"/>
              </a:rPr>
              <a:t>EW</a:t>
            </a:r>
            <a:r>
              <a:rPr lang="en-US" sz="3600" kern="2400" spc="100" baseline="0" dirty="0" smtClean="0">
                <a:solidFill>
                  <a:srgbClr val="032145"/>
                </a:solidFill>
                <a:latin typeface="Garamond" pitchFamily="18" charset="0"/>
              </a:rPr>
              <a:t> </a:t>
            </a:r>
            <a:r>
              <a:rPr lang="en-US" sz="4200" kern="2400" spc="100" baseline="0" dirty="0" smtClean="0">
                <a:solidFill>
                  <a:srgbClr val="032145"/>
                </a:solidFill>
                <a:latin typeface="Garamond" pitchFamily="18" charset="0"/>
              </a:rPr>
              <a:t>O</a:t>
            </a:r>
            <a:r>
              <a:rPr lang="en-US" sz="3200" kern="2400" spc="100" baseline="0" dirty="0" smtClean="0">
                <a:solidFill>
                  <a:srgbClr val="032145"/>
                </a:solidFill>
                <a:latin typeface="Garamond" pitchFamily="18" charset="0"/>
              </a:rPr>
              <a:t>RLEANS</a:t>
            </a:r>
            <a:endParaRPr lang="en-US" sz="3200" kern="2400" spc="100" dirty="0">
              <a:solidFill>
                <a:srgbClr val="032145"/>
              </a:solidFill>
              <a:latin typeface="Garamond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6343650"/>
            <a:ext cx="4057650" cy="361950"/>
          </a:xfrm>
        </p:spPr>
        <p:txBody>
          <a:bodyPr anchor="b"/>
          <a:lstStyle>
            <a:lvl1pPr marL="0" indent="0" algn="r">
              <a:buNone/>
              <a:defRPr sz="1600" b="1" kern="1200" baseline="0">
                <a:solidFill>
                  <a:srgbClr val="303030"/>
                </a:solidFill>
                <a:latin typeface="Garamond" pitchFamily="18" charset="0"/>
                <a:ea typeface="Tahoma" pitchFamily="34" charset="0"/>
                <a:cs typeface="Tahoma" pitchFamily="34" charset="0"/>
              </a:defRPr>
            </a:lvl1pPr>
            <a:lvl2pPr algn="r"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en-US" dirty="0" smtClean="0"/>
              <a:t>Department of Sanitation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4610100"/>
            <a:ext cx="8839200" cy="609600"/>
          </a:xfrm>
        </p:spPr>
        <p:txBody>
          <a:bodyPr/>
          <a:lstStyle>
            <a:lvl1pPr>
              <a:defRPr sz="3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4D6EC18-B8C1-4616-827F-C7CBFBA921C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64025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305550"/>
            <a:ext cx="1143000" cy="400050"/>
          </a:xfrm>
        </p:spPr>
        <p:txBody>
          <a:bodyPr anchor="b"/>
          <a:lstStyle>
            <a:lvl1pPr>
              <a:defRPr b="1">
                <a:solidFill>
                  <a:srgbClr val="032145"/>
                </a:solidFill>
                <a:latin typeface="Garamond" pitchFamily="18" charset="0"/>
              </a:defRPr>
            </a:lvl1pPr>
          </a:lstStyle>
          <a:p>
            <a:fld id="{D356C990-38BE-49A6-9A5F-710B17C0F6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6343650"/>
            <a:ext cx="4057650" cy="361950"/>
          </a:xfrm>
        </p:spPr>
        <p:txBody>
          <a:bodyPr anchor="b"/>
          <a:lstStyle>
            <a:lvl1pPr marL="0" indent="0" algn="r">
              <a:buNone/>
              <a:defRPr sz="1600" b="1" kern="1200" baseline="0">
                <a:solidFill>
                  <a:srgbClr val="303030"/>
                </a:solidFill>
                <a:latin typeface="Garamond" pitchFamily="18" charset="0"/>
                <a:ea typeface="Tahoma" pitchFamily="34" charset="0"/>
                <a:cs typeface="Tahoma" pitchFamily="34" charset="0"/>
              </a:defRPr>
            </a:lvl1pPr>
            <a:lvl2pPr algn="r"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en-US" dirty="0" smtClean="0"/>
              <a:t> Department of Sanitation</a:t>
            </a:r>
          </a:p>
        </p:txBody>
      </p:sp>
    </p:spTree>
    <p:extLst>
      <p:ext uri="{BB962C8B-B14F-4D97-AF65-F5344CB8AC3E}">
        <p14:creationId xmlns:p14="http://schemas.microsoft.com/office/powerpoint/2010/main" val="17798039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305550"/>
            <a:ext cx="1143000" cy="400050"/>
          </a:xfrm>
        </p:spPr>
        <p:txBody>
          <a:bodyPr anchor="b"/>
          <a:lstStyle>
            <a:lvl1pPr>
              <a:defRPr b="1">
                <a:solidFill>
                  <a:srgbClr val="032145"/>
                </a:solidFill>
                <a:latin typeface="Garamond" pitchFamily="18" charset="0"/>
              </a:defRPr>
            </a:lvl1pPr>
          </a:lstStyle>
          <a:p>
            <a:fld id="{D356C990-38BE-49A6-9A5F-710B17C0F6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6343650"/>
            <a:ext cx="4057650" cy="361950"/>
          </a:xfrm>
        </p:spPr>
        <p:txBody>
          <a:bodyPr anchor="b"/>
          <a:lstStyle>
            <a:lvl1pPr marL="0" indent="0" algn="r">
              <a:buNone/>
              <a:defRPr sz="1600" b="1" kern="1200" baseline="0">
                <a:solidFill>
                  <a:srgbClr val="303030"/>
                </a:solidFill>
                <a:latin typeface="Garamond" pitchFamily="18" charset="0"/>
                <a:ea typeface="Tahoma" pitchFamily="34" charset="0"/>
                <a:cs typeface="Tahoma" pitchFamily="34" charset="0"/>
              </a:defRPr>
            </a:lvl1pPr>
            <a:lvl2pPr algn="r"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en-US" dirty="0" smtClean="0"/>
              <a:t> Department of Sanitation</a:t>
            </a:r>
          </a:p>
        </p:txBody>
      </p:sp>
    </p:spTree>
    <p:extLst>
      <p:ext uri="{BB962C8B-B14F-4D97-AF65-F5344CB8AC3E}">
        <p14:creationId xmlns:p14="http://schemas.microsoft.com/office/powerpoint/2010/main" val="312470017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305550"/>
            <a:ext cx="1143000" cy="400050"/>
          </a:xfrm>
        </p:spPr>
        <p:txBody>
          <a:bodyPr anchor="b"/>
          <a:lstStyle>
            <a:lvl1pPr>
              <a:defRPr b="1">
                <a:solidFill>
                  <a:srgbClr val="032145"/>
                </a:solidFill>
                <a:latin typeface="Garamond" pitchFamily="18" charset="0"/>
              </a:defRPr>
            </a:lvl1pPr>
          </a:lstStyle>
          <a:p>
            <a:fld id="{D356C990-38BE-49A6-9A5F-710B17C0F6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6343650"/>
            <a:ext cx="4057650" cy="361950"/>
          </a:xfrm>
        </p:spPr>
        <p:txBody>
          <a:bodyPr anchor="b"/>
          <a:lstStyle>
            <a:lvl1pPr marL="0" indent="0" algn="r">
              <a:buNone/>
              <a:defRPr sz="1600" b="1" kern="1200" baseline="0">
                <a:solidFill>
                  <a:srgbClr val="303030"/>
                </a:solidFill>
                <a:latin typeface="Garamond" pitchFamily="18" charset="0"/>
                <a:ea typeface="Tahoma" pitchFamily="34" charset="0"/>
                <a:cs typeface="Tahoma" pitchFamily="34" charset="0"/>
              </a:defRPr>
            </a:lvl1pPr>
            <a:lvl2pPr algn="r"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en-US" dirty="0" smtClean="0"/>
              <a:t> Department of Sanitation</a:t>
            </a:r>
          </a:p>
        </p:txBody>
      </p:sp>
    </p:spTree>
    <p:extLst>
      <p:ext uri="{BB962C8B-B14F-4D97-AF65-F5344CB8AC3E}">
        <p14:creationId xmlns:p14="http://schemas.microsoft.com/office/powerpoint/2010/main" val="392456366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305550"/>
            <a:ext cx="1143000" cy="400050"/>
          </a:xfrm>
        </p:spPr>
        <p:txBody>
          <a:bodyPr anchor="b"/>
          <a:lstStyle>
            <a:lvl1pPr>
              <a:defRPr b="1">
                <a:solidFill>
                  <a:srgbClr val="032145"/>
                </a:solidFill>
                <a:latin typeface="Garamond" pitchFamily="18" charset="0"/>
              </a:defRPr>
            </a:lvl1pPr>
          </a:lstStyle>
          <a:p>
            <a:fld id="{D356C990-38BE-49A6-9A5F-710B17C0F61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6343650"/>
            <a:ext cx="4057650" cy="361950"/>
          </a:xfrm>
        </p:spPr>
        <p:txBody>
          <a:bodyPr anchor="b"/>
          <a:lstStyle>
            <a:lvl1pPr marL="0" indent="0" algn="r">
              <a:buNone/>
              <a:defRPr sz="1600" b="1" kern="1200" baseline="0">
                <a:solidFill>
                  <a:srgbClr val="303030"/>
                </a:solidFill>
                <a:latin typeface="Garamond" pitchFamily="18" charset="0"/>
                <a:ea typeface="Tahoma" pitchFamily="34" charset="0"/>
                <a:cs typeface="Tahoma" pitchFamily="34" charset="0"/>
              </a:defRPr>
            </a:lvl1pPr>
            <a:lvl2pPr algn="r"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en-US" dirty="0" smtClean="0"/>
              <a:t> Department of Sanitation</a:t>
            </a:r>
          </a:p>
        </p:txBody>
      </p:sp>
    </p:spTree>
    <p:extLst>
      <p:ext uri="{BB962C8B-B14F-4D97-AF65-F5344CB8AC3E}">
        <p14:creationId xmlns:p14="http://schemas.microsoft.com/office/powerpoint/2010/main" val="363450414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305550"/>
            <a:ext cx="1143000" cy="400050"/>
          </a:xfrm>
        </p:spPr>
        <p:txBody>
          <a:bodyPr anchor="b"/>
          <a:lstStyle>
            <a:lvl1pPr>
              <a:defRPr b="1">
                <a:solidFill>
                  <a:srgbClr val="032145"/>
                </a:solidFill>
                <a:latin typeface="Garamond" pitchFamily="18" charset="0"/>
              </a:defRPr>
            </a:lvl1pPr>
          </a:lstStyle>
          <a:p>
            <a:fld id="{D356C990-38BE-49A6-9A5F-710B17C0F6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7764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748B0E-DC94-4DDC-B86B-483B7597B69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0552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8B0AA2-FB85-4EDC-8EC8-44D54DB475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53668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81DCE1-3ECE-4CC1-87A0-D57A6A3502E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5076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F3D833-B4AA-420D-830D-F626C09AD36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387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C88F7D9-2CDD-477D-98E2-7D86193FB86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0242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89741-1705-4797-AFCF-10A20B232F2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350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9D400-60F2-4F4C-A09E-CD66E2CB4D6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27873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Insert Descriptive Headline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839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" y="6324600"/>
            <a:ext cx="1143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solidFill>
                  <a:srgbClr val="506882"/>
                </a:solidFill>
                <a:latin typeface="Garamond" pitchFamily="18" charset="0"/>
                <a:ea typeface="Tahoma" pitchFamily="34" charset="0"/>
                <a:cs typeface="Tahoma" pitchFamily="34" charset="0"/>
              </a:defRPr>
            </a:lvl1pPr>
          </a:lstStyle>
          <a:p>
            <a:fld id="{365F43A3-213C-4484-BA5E-8BC8D13C5B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74" y="6234967"/>
            <a:ext cx="535253" cy="54859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731544" y="6662738"/>
            <a:ext cx="2050255" cy="0"/>
          </a:xfrm>
          <a:prstGeom prst="line">
            <a:avLst/>
          </a:prstGeom>
          <a:ln w="3810" cap="sq" cmpd="sng">
            <a:solidFill>
              <a:srgbClr val="506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62199" y="6662738"/>
            <a:ext cx="2050257" cy="0"/>
          </a:xfrm>
          <a:prstGeom prst="line">
            <a:avLst/>
          </a:prstGeom>
          <a:ln w="3810" cap="sq" cmpd="sng">
            <a:solidFill>
              <a:srgbClr val="506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63426" y="6629400"/>
            <a:ext cx="1637374" cy="0"/>
          </a:xfrm>
          <a:prstGeom prst="line">
            <a:avLst/>
          </a:prstGeom>
          <a:ln w="6350" cap="sq" cmpd="sng">
            <a:solidFill>
              <a:srgbClr val="ABA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43200" y="6629400"/>
            <a:ext cx="1637372" cy="0"/>
          </a:xfrm>
          <a:prstGeom prst="line">
            <a:avLst/>
          </a:prstGeom>
          <a:ln w="6350" cap="sq" cmpd="sng">
            <a:solidFill>
              <a:srgbClr val="ABA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 txBox="1">
            <a:spLocks/>
          </p:cNvSpPr>
          <p:nvPr userDrawn="1"/>
        </p:nvSpPr>
        <p:spPr>
          <a:xfrm>
            <a:off x="4953000" y="6343650"/>
            <a:ext cx="4057650" cy="361950"/>
          </a:xfrm>
          <a:prstGeom prst="rect">
            <a:avLst/>
          </a:prstGeom>
        </p:spPr>
        <p:txBody>
          <a:bodyPr anchor="b"/>
          <a:lstStyle>
            <a:lvl1pPr marL="0" indent="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6882"/>
              </a:buClr>
              <a:buFont typeface="Calibri" pitchFamily="34" charset="0"/>
              <a:buNone/>
              <a:defRPr sz="1600" b="1" kern="1200" baseline="0">
                <a:solidFill>
                  <a:srgbClr val="303030"/>
                </a:solidFill>
                <a:latin typeface="Garamond" pitchFamily="18" charset="0"/>
                <a:ea typeface="Tahoma" pitchFamily="34" charset="0"/>
                <a:cs typeface="Tahoma" pitchFamily="34" charset="0"/>
              </a:defRPr>
            </a:lvl1pPr>
            <a:lvl2pPr marL="742950" indent="-28575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6882"/>
              </a:buClr>
              <a:buFont typeface="Calibri" pitchFamily="34" charset="0"/>
              <a:buChar char="○"/>
              <a:defRPr sz="1400" b="1">
                <a:solidFill>
                  <a:schemeClr val="tx2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6882"/>
              </a:buClr>
              <a:buChar char="•"/>
              <a:defRPr sz="1400" b="1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6882"/>
              </a:buClr>
              <a:buChar char="–"/>
              <a:defRPr sz="1400" b="1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6882"/>
              </a:buClr>
              <a:buSzPct val="100000"/>
              <a:buFont typeface="Calibri" pitchFamily="34" charset="0"/>
              <a:buChar char="▪"/>
              <a:defRPr sz="1400" b="1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i="1" dirty="0" smtClean="0"/>
              <a:t>Department of Sanitation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6" r:id="rId12"/>
    <p:sldLayoutId id="2147483668" r:id="rId13"/>
    <p:sldLayoutId id="2147483669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0" baseline="0">
          <a:solidFill>
            <a:srgbClr val="032145"/>
          </a:solidFill>
          <a:latin typeface="Garamond" pitchFamily="18" charset="0"/>
          <a:ea typeface="+mj-ea"/>
          <a:cs typeface="Aharoni" pitchFamily="2" charset="-79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06882"/>
        </a:buClr>
        <a:buFont typeface="Calibri" pitchFamily="34" charset="0"/>
        <a:buChar char="●"/>
        <a:defRPr sz="3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06882"/>
        </a:buClr>
        <a:buFont typeface="Calibri" pitchFamily="34" charset="0"/>
        <a:buChar char="○"/>
        <a:defRPr sz="2800">
          <a:solidFill>
            <a:schemeClr val="tx2">
              <a:lumMod val="85000"/>
              <a:lumOff val="1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06882"/>
        </a:buClr>
        <a:buChar char="•"/>
        <a:defRPr sz="2400">
          <a:solidFill>
            <a:schemeClr val="tx2">
              <a:lumMod val="65000"/>
              <a:lumOff val="3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06882"/>
        </a:buClr>
        <a:buChar char="–"/>
        <a:defRPr sz="2000">
          <a:solidFill>
            <a:schemeClr val="tx2">
              <a:lumMod val="50000"/>
              <a:lumOff val="50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06882"/>
        </a:buClr>
        <a:buSzPct val="100000"/>
        <a:buFont typeface="Calibri" pitchFamily="34" charset="0"/>
        <a:buChar char="▪"/>
        <a:defRPr sz="1800">
          <a:solidFill>
            <a:schemeClr val="bg2">
              <a:lumMod val="60000"/>
              <a:lumOff val="40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4800600"/>
            <a:ext cx="8839200" cy="609600"/>
          </a:xfrm>
        </p:spPr>
        <p:txBody>
          <a:bodyPr/>
          <a:lstStyle/>
          <a:p>
            <a:r>
              <a:rPr lang="en-US" sz="3200" dirty="0" smtClean="0">
                <a:latin typeface="Garamond" pitchFamily="18" charset="0"/>
              </a:rPr>
              <a:t/>
            </a:r>
            <a:br>
              <a:rPr lang="en-US" sz="3200" dirty="0" smtClean="0">
                <a:latin typeface="Garamond" pitchFamily="18" charset="0"/>
              </a:rPr>
            </a:br>
            <a:r>
              <a:rPr lang="en-US" sz="3200" dirty="0" smtClean="0">
                <a:latin typeface="Garamond" pitchFamily="18" charset="0"/>
              </a:rPr>
              <a:t>Neighborhood Leaders Roundtable</a:t>
            </a:r>
            <a:br>
              <a:rPr lang="en-US" sz="3200" dirty="0" smtClean="0">
                <a:latin typeface="Garamond" pitchFamily="18" charset="0"/>
              </a:rPr>
            </a:br>
            <a:r>
              <a:rPr lang="en-US" sz="3200" dirty="0" smtClean="0">
                <a:latin typeface="Garamond" pitchFamily="18" charset="0"/>
              </a:rPr>
              <a:t>Department of Sanitation</a:t>
            </a:r>
            <a:br>
              <a:rPr lang="en-US" sz="3200" dirty="0" smtClean="0">
                <a:latin typeface="Garamond" pitchFamily="18" charset="0"/>
              </a:rPr>
            </a:br>
            <a:endParaRPr lang="en-US" sz="3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YOU CAN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Do not litter and do not sweep, blow or pour items into storm drains (contents flow to the lake)</a:t>
            </a:r>
          </a:p>
          <a:p>
            <a:r>
              <a:rPr lang="en-US" sz="2400" dirty="0" smtClean="0"/>
              <a:t>Do not place signs on public ROWs (neutral grounds, posts) </a:t>
            </a:r>
          </a:p>
          <a:p>
            <a:r>
              <a:rPr lang="en-US" sz="2400" dirty="0" smtClean="0"/>
              <a:t>Properly contain trash in carts &amp; cut trees: bundle-max 4’ long</a:t>
            </a:r>
          </a:p>
          <a:p>
            <a:r>
              <a:rPr lang="en-US" sz="2400" dirty="0" smtClean="0"/>
              <a:t>Remove carts from the curb after collection</a:t>
            </a:r>
          </a:p>
          <a:p>
            <a:r>
              <a:rPr lang="en-US" sz="2400" dirty="0" smtClean="0"/>
              <a:t>Call 311: </a:t>
            </a:r>
          </a:p>
          <a:p>
            <a:pPr lvl="1"/>
            <a:r>
              <a:rPr lang="en-US" sz="2400" dirty="0" smtClean="0"/>
              <a:t>To schedule a bulky waste pick up</a:t>
            </a:r>
          </a:p>
          <a:p>
            <a:pPr lvl="1"/>
            <a:r>
              <a:rPr lang="en-US" sz="2400" dirty="0" smtClean="0"/>
              <a:t>To register for curbside recycling &amp; receive a cart</a:t>
            </a:r>
          </a:p>
          <a:p>
            <a:pPr lvl="1"/>
            <a:r>
              <a:rPr lang="en-US" sz="2400" dirty="0" smtClean="0"/>
              <a:t>To report illegal dumping or litter</a:t>
            </a:r>
          </a:p>
          <a:p>
            <a:r>
              <a:rPr lang="en-US" sz="2400" dirty="0" smtClean="0"/>
              <a:t>Call a private hauler: construction items or +10 yards debris</a:t>
            </a:r>
          </a:p>
          <a:p>
            <a:r>
              <a:rPr lang="en-US" sz="2400" dirty="0" smtClean="0"/>
              <a:t>Property owners are responsible for removing litter, dumping, and keeping grass below 18” up to 1.5 feet from the curb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6C990-38BE-49A6-9A5F-710B17C0F61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90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PROPERTIES ELIGIBLE FOR CITY COLLECTION </a:t>
            </a:r>
          </a:p>
          <a:p>
            <a:pPr lvl="1"/>
            <a:r>
              <a:rPr lang="en-US" dirty="0" smtClean="0"/>
              <a:t>Four units or less under one roof</a:t>
            </a:r>
          </a:p>
          <a:p>
            <a:pPr lvl="1"/>
            <a:r>
              <a:rPr lang="en-US" dirty="0" smtClean="0"/>
              <a:t>Cannot be a hotel, restaurant or a bar</a:t>
            </a:r>
          </a:p>
          <a:p>
            <a:pPr lvl="1"/>
            <a:r>
              <a:rPr lang="en-US" dirty="0" smtClean="0"/>
              <a:t>Cannot exceed the volume of a regular collection </a:t>
            </a:r>
          </a:p>
          <a:p>
            <a:r>
              <a:rPr lang="en-US" dirty="0" smtClean="0"/>
              <a:t>BULKY WASTE – (Eligible Residential Properties) </a:t>
            </a:r>
          </a:p>
          <a:p>
            <a:pPr lvl="1"/>
            <a:r>
              <a:rPr lang="en-US" dirty="0" smtClean="0"/>
              <a:t>Picked up on the second collection of the week – or call 311 to schedule</a:t>
            </a:r>
          </a:p>
          <a:p>
            <a:pPr lvl="1"/>
            <a:r>
              <a:rPr lang="en-US" dirty="0" smtClean="0"/>
              <a:t>Furniture, mattresses, appliances, up to 4 tires, tree limbs or carpet (cut in 4’ lengths) -10 yd. limit</a:t>
            </a:r>
          </a:p>
          <a:p>
            <a:r>
              <a:rPr lang="en-US" dirty="0" smtClean="0"/>
              <a:t>PERMANENT DUMPSTERS must be screened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6C990-38BE-49A6-9A5F-710B17C0F61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540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174" y="2472153"/>
            <a:ext cx="1371724" cy="1261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37" y="5672735"/>
            <a:ext cx="3971925" cy="59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524000"/>
          </a:xfrm>
        </p:spPr>
        <p:txBody>
          <a:bodyPr/>
          <a:lstStyle/>
          <a:p>
            <a:r>
              <a:rPr lang="en-US" sz="3600" dirty="0"/>
              <a:t>Continued partnerships with agencies &amp; neighborhood groups to support </a:t>
            </a:r>
            <a:r>
              <a:rPr lang="en-US" sz="3600" dirty="0" smtClean="0"/>
              <a:t>recycling </a:t>
            </a:r>
            <a:br>
              <a:rPr lang="en-US" sz="3600" dirty="0" smtClean="0"/>
            </a:br>
            <a:r>
              <a:rPr lang="en-US" sz="3600" dirty="0" smtClean="0"/>
              <a:t>&amp; clean-up </a:t>
            </a:r>
            <a:r>
              <a:rPr lang="en-US" sz="3600" dirty="0"/>
              <a:t>efforts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6C990-38BE-49A6-9A5F-710B17C0F61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156695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>
              <a:buNone/>
            </a:pP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AutoShape 4" descr="https://pbs.twimg.com/profile_images/448506786685808640/pSuisvb6_400x4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600200"/>
            <a:ext cx="1066800" cy="106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52600"/>
            <a:ext cx="231087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1473484" cy="76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11" y="4566822"/>
            <a:ext cx="1845290" cy="721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371975"/>
            <a:ext cx="150495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500" y="2041234"/>
            <a:ext cx="982571" cy="146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08" y="4286250"/>
            <a:ext cx="123989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29" y="4749059"/>
            <a:ext cx="1492071" cy="875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624840"/>
            <a:ext cx="1799102" cy="74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3581400"/>
            <a:ext cx="2828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706" y="3657600"/>
            <a:ext cx="1071508" cy="1088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18" y="1948589"/>
            <a:ext cx="15716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650" y="2971800"/>
            <a:ext cx="1504950" cy="63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355" y="3942641"/>
            <a:ext cx="1718045" cy="68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329" y="5718822"/>
            <a:ext cx="1300529" cy="75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2907982"/>
            <a:ext cx="1443038" cy="67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10" y="2743200"/>
            <a:ext cx="1594770" cy="795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00600"/>
            <a:ext cx="923925" cy="91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12007" cy="10979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5" y="1371600"/>
            <a:ext cx="1036255" cy="106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07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Mission &amp;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400"/>
          </a:xfrm>
        </p:spPr>
        <p:txBody>
          <a:bodyPr/>
          <a:lstStyle/>
          <a:p>
            <a:pPr marL="0" indent="0">
              <a:buNone/>
            </a:pPr>
            <a:endParaRPr lang="en-US" b="1" dirty="0" smtClean="0">
              <a:latin typeface="Garamond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Garamond" pitchFamily="18" charset="0"/>
              </a:rPr>
              <a:t>Mission Statement</a:t>
            </a:r>
          </a:p>
          <a:p>
            <a:pPr marL="0" indent="0">
              <a:buNone/>
            </a:pPr>
            <a:r>
              <a:rPr lang="en-US" sz="1400" dirty="0"/>
              <a:t>To provide solid waste services to the citizens of New Orleans through the collection, disposal and recycling of discarded material in a manner that is safe, efficient, environmentally sound and cost effective; to enforce State, Federal and local laws and regulations to eliminate illegal dumping and littering; and to provide public education on litter abatement, recycling and other solid waste issues.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b="1" dirty="0" smtClean="0">
                <a:latin typeface="Garamond" pitchFamily="18" charset="0"/>
              </a:rPr>
              <a:t>Vision Statement</a:t>
            </a:r>
          </a:p>
          <a:p>
            <a:pPr marL="0" indent="0">
              <a:buNone/>
            </a:pPr>
            <a:r>
              <a:rPr lang="en-US" sz="1400" dirty="0"/>
              <a:t>To provide sustainable and cost effective waste collection disposal and recycling options that will result in a cleaner and safer New Orleans. </a:t>
            </a:r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6C990-38BE-49A6-9A5F-710B17C0F61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4114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0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Special Event Clean-Up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New Year’s</a:t>
            </a:r>
          </a:p>
          <a:p>
            <a:r>
              <a:rPr lang="en-US" sz="2800" dirty="0" smtClean="0"/>
              <a:t>Mardi Gras</a:t>
            </a:r>
          </a:p>
          <a:p>
            <a:r>
              <a:rPr lang="en-US" sz="2800" dirty="0" smtClean="0"/>
              <a:t>St. Patrick’s/St. Joseph’s Day</a:t>
            </a:r>
          </a:p>
          <a:p>
            <a:r>
              <a:rPr lang="en-US" sz="2800" dirty="0" smtClean="0"/>
              <a:t>French Quarter Festival</a:t>
            </a:r>
          </a:p>
          <a:p>
            <a:r>
              <a:rPr lang="en-US" sz="2800" dirty="0" smtClean="0"/>
              <a:t>Jazz and Heritage Festival</a:t>
            </a:r>
          </a:p>
          <a:p>
            <a:r>
              <a:rPr lang="en-US" sz="2800" dirty="0" smtClean="0"/>
              <a:t>Essence Festival</a:t>
            </a:r>
          </a:p>
          <a:p>
            <a:r>
              <a:rPr lang="en-US" sz="2800" dirty="0" smtClean="0"/>
              <a:t>Satchmo Festival</a:t>
            </a:r>
          </a:p>
          <a:p>
            <a:r>
              <a:rPr lang="en-US" sz="2800" dirty="0" smtClean="0"/>
              <a:t>Bayou Classic</a:t>
            </a:r>
          </a:p>
          <a:p>
            <a:r>
              <a:rPr lang="en-US" sz="2800" dirty="0" smtClean="0"/>
              <a:t>Halloween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6C990-38BE-49A6-9A5F-710B17C0F61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156695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>
              <a:buNone/>
            </a:pP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" y="5486400"/>
            <a:ext cx="8839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 i="0" baseline="0">
                <a:solidFill>
                  <a:srgbClr val="032145"/>
                </a:solidFill>
                <a:latin typeface="Garamond" pitchFamily="18" charset="0"/>
                <a:ea typeface="+mj-ea"/>
                <a:cs typeface="Aharoni" pitchFamily="2" charset="-79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i="1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endParaRPr lang="en-US" sz="2000" b="0" kern="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96986"/>
            <a:ext cx="3276600" cy="3732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Oversight of Contractors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5181600" cy="5257800"/>
          </a:xfrm>
        </p:spPr>
        <p:txBody>
          <a:bodyPr/>
          <a:lstStyle/>
          <a:p>
            <a:r>
              <a:rPr lang="en-US" sz="2800" dirty="0" smtClean="0"/>
              <a:t>Empire Services</a:t>
            </a:r>
          </a:p>
          <a:p>
            <a:r>
              <a:rPr lang="en-US" sz="2800" dirty="0" smtClean="0"/>
              <a:t>Metro Disposal			</a:t>
            </a:r>
          </a:p>
          <a:p>
            <a:r>
              <a:rPr lang="en-US" sz="2800" dirty="0" smtClean="0"/>
              <a:t>Richard’s Disposal</a:t>
            </a:r>
          </a:p>
          <a:p>
            <a:r>
              <a:rPr lang="en-US" sz="2800" dirty="0" smtClean="0"/>
              <a:t>Gentilly Landfill</a:t>
            </a:r>
          </a:p>
          <a:p>
            <a:r>
              <a:rPr lang="en-US" sz="2800" dirty="0" smtClean="0"/>
              <a:t>Temporary Services for Labor and Equipment</a:t>
            </a:r>
          </a:p>
          <a:p>
            <a:r>
              <a:rPr lang="en-US" sz="2800" dirty="0" smtClean="0"/>
              <a:t>Supplemental Interstate Sweeping, Mowing and Litter Removal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6C990-38BE-49A6-9A5F-710B17C0F61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156695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>
              <a:buNone/>
            </a:pP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391" y="3733800"/>
            <a:ext cx="3295028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15" y="988382"/>
            <a:ext cx="3216148" cy="15262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Other Responsibilities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991600" cy="5257800"/>
          </a:xfrm>
        </p:spPr>
        <p:txBody>
          <a:bodyPr/>
          <a:lstStyle/>
          <a:p>
            <a:r>
              <a:rPr lang="en-US" sz="2400" dirty="0" smtClean="0"/>
              <a:t>Mechanical Street Sweeping and Flushing on Major Thoroughfares and Bridges</a:t>
            </a:r>
          </a:p>
          <a:p>
            <a:r>
              <a:rPr lang="en-US" sz="2400" dirty="0" smtClean="0"/>
              <a:t>Clearing Illegal Dumping Sites</a:t>
            </a:r>
          </a:p>
          <a:p>
            <a:r>
              <a:rPr lang="en-US" sz="2400" dirty="0" smtClean="0"/>
              <a:t>Working with Community Service Programs</a:t>
            </a:r>
          </a:p>
          <a:p>
            <a:r>
              <a:rPr lang="en-US" sz="2400" dirty="0" smtClean="0"/>
              <a:t>Delivering and Repairing </a:t>
            </a:r>
            <a:r>
              <a:rPr lang="en-US" sz="2400" dirty="0"/>
              <a:t>R</a:t>
            </a:r>
            <a:r>
              <a:rPr lang="en-US" sz="2400" dirty="0" smtClean="0"/>
              <a:t>ecycling </a:t>
            </a:r>
            <a:r>
              <a:rPr lang="en-US" sz="2400" dirty="0"/>
              <a:t>C</a:t>
            </a:r>
            <a:r>
              <a:rPr lang="en-US" sz="2400" dirty="0" smtClean="0"/>
              <a:t>arts and Bins</a:t>
            </a:r>
          </a:p>
          <a:p>
            <a:r>
              <a:rPr lang="en-US" sz="2400" dirty="0" smtClean="0"/>
              <a:t>Purchasing, Delivering, Maintaining and Emptying Public Litter Cans (246 Solar and 1,176 Wrought Iron units)</a:t>
            </a:r>
          </a:p>
          <a:p>
            <a:r>
              <a:rPr lang="en-US" sz="2400" dirty="0" smtClean="0"/>
              <a:t>Regulatory Reports and Permits</a:t>
            </a:r>
          </a:p>
          <a:p>
            <a:r>
              <a:rPr lang="en-US" sz="2400" dirty="0" smtClean="0"/>
              <a:t>Removing Bandit Signs</a:t>
            </a:r>
          </a:p>
          <a:p>
            <a:r>
              <a:rPr lang="en-US" sz="2400" dirty="0" smtClean="0"/>
              <a:t>Enforcement of the City Ordinances</a:t>
            </a:r>
          </a:p>
          <a:p>
            <a:r>
              <a:rPr lang="en-US" sz="2400" dirty="0" smtClean="0"/>
              <a:t>Reviewing Permits for Sanitation Plans</a:t>
            </a:r>
          </a:p>
          <a:p>
            <a:r>
              <a:rPr lang="en-US" sz="2400" dirty="0" smtClean="0"/>
              <a:t>Procurement and Contracting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6C990-38BE-49A6-9A5F-710B17C0F61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0" y="156695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0" indent="0">
              <a:buNone/>
            </a:pPr>
            <a:endParaRPr lang="en-U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6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CURBSIDE</a:t>
            </a:r>
          </a:p>
          <a:p>
            <a:pPr lvl="1"/>
            <a:r>
              <a:rPr lang="en-US" dirty="0" smtClean="0"/>
              <a:t>ONCE A WEEK FOR ELIGIBLE PROPERTIES</a:t>
            </a:r>
          </a:p>
          <a:p>
            <a:pPr lvl="1"/>
            <a:r>
              <a:rPr lang="en-US" dirty="0" smtClean="0"/>
              <a:t>ITEMS ACCEPTED:</a:t>
            </a:r>
          </a:p>
          <a:p>
            <a:pPr lvl="2"/>
            <a:r>
              <a:rPr lang="en-US" dirty="0" smtClean="0"/>
              <a:t>NEWSPAPERS, JUNK MAIL, OFFICE PAPER, MAGAZINES, CATALOGS, PHONE BOOKS, PLASTIC (#1 - #7), SMALL METALS, CARDBOARD, BOXBOARD, WAXBOARD</a:t>
            </a:r>
          </a:p>
          <a:p>
            <a:pPr marL="571500" indent="-457200"/>
            <a:r>
              <a:rPr lang="en-US" dirty="0" smtClean="0"/>
              <a:t>MONTHLY DROP OFF - 2829 ELYSIAN FIELDS</a:t>
            </a:r>
          </a:p>
          <a:p>
            <a:pPr marL="971550" lvl="1" indent="-457200"/>
            <a:r>
              <a:rPr lang="en-US" dirty="0" smtClean="0"/>
              <a:t>ITEMS ACCEPTED (in addition to the above)</a:t>
            </a:r>
          </a:p>
          <a:p>
            <a:pPr marL="1371600" lvl="2" indent="-457200"/>
            <a:r>
              <a:rPr lang="en-US" dirty="0" smtClean="0"/>
              <a:t>Glass, E-Waste, Mardi Gras Beads, light bulbs (incandescent/fluorescent), Microwave ovens, Batteries (AA,AAA,AAAA,C,D, 6 &amp; 9 volt), tires</a:t>
            </a: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6C990-38BE-49A6-9A5F-710B17C0F61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9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4800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b="1" i="1" dirty="0" smtClean="0"/>
              <a:t>SECOND SATURDAY OF EACH MONTH 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sz="1800" b="1" i="1" dirty="0" smtClean="0"/>
              <a:t>2829 </a:t>
            </a:r>
            <a:r>
              <a:rPr lang="en-US" sz="1800" b="1" i="1" dirty="0"/>
              <a:t>ELYSIAN FIELDS AVENUE      </a:t>
            </a:r>
            <a:endParaRPr lang="en-US" sz="1800" b="1" i="1" dirty="0" smtClean="0"/>
          </a:p>
          <a:p>
            <a:pPr marL="0" indent="0" algn="ctr">
              <a:buNone/>
            </a:pPr>
            <a:r>
              <a:rPr lang="en-US" sz="1800" b="1" i="1" dirty="0" smtClean="0"/>
              <a:t>8:00 </a:t>
            </a:r>
            <a:r>
              <a:rPr lang="en-US" sz="1800" b="1" i="1" dirty="0"/>
              <a:t>a.m.  -  1:00 p.m</a:t>
            </a:r>
            <a:r>
              <a:rPr lang="en-US" sz="1800" b="1" i="1" dirty="0" smtClean="0"/>
              <a:t>.</a:t>
            </a:r>
          </a:p>
          <a:p>
            <a:pPr marL="0" indent="0">
              <a:buNone/>
            </a:pPr>
            <a:endParaRPr lang="en-US" sz="1000" b="1" i="1" u="sng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sz="1600" b="1" i="1" dirty="0" smtClean="0"/>
          </a:p>
          <a:p>
            <a:pPr marL="0" indent="0">
              <a:buNone/>
            </a:pPr>
            <a:endParaRPr lang="en-US" sz="1600" b="1" i="1" dirty="0" smtClean="0"/>
          </a:p>
          <a:p>
            <a:pPr marL="0" indent="0" algn="ctr">
              <a:buNone/>
            </a:pPr>
            <a:endParaRPr lang="en-US" sz="1600" b="1" i="1" dirty="0" smtClean="0"/>
          </a:p>
          <a:p>
            <a:pPr marL="0" indent="0" algn="ctr">
              <a:buNone/>
            </a:pPr>
            <a:endParaRPr lang="en-US" sz="1600" b="1" i="1" dirty="0"/>
          </a:p>
          <a:p>
            <a:pPr marL="0" indent="0" algn="ctr">
              <a:buNone/>
            </a:pPr>
            <a:endParaRPr lang="en-US" sz="1600" b="1" i="1" dirty="0" smtClean="0"/>
          </a:p>
          <a:p>
            <a:pPr marL="0" indent="0" algn="ctr">
              <a:buNone/>
            </a:pPr>
            <a:endParaRPr lang="en-US" sz="1600" b="1" i="1" dirty="0"/>
          </a:p>
          <a:p>
            <a:pPr marL="0" indent="0" algn="ctr">
              <a:buNone/>
            </a:pPr>
            <a:endParaRPr lang="en-US" sz="1600" b="1" i="1" dirty="0" smtClean="0"/>
          </a:p>
          <a:p>
            <a:pPr marL="0" indent="0" algn="ctr">
              <a:buNone/>
            </a:pPr>
            <a:endParaRPr lang="en-US" sz="1600" b="1" i="1" dirty="0" smtClean="0"/>
          </a:p>
          <a:p>
            <a:pPr marL="0" indent="0" algn="ctr">
              <a:buNone/>
            </a:pPr>
            <a:endParaRPr lang="en-US" sz="1600" b="1" i="1" dirty="0"/>
          </a:p>
          <a:p>
            <a:pPr marL="0" indent="0" algn="ctr">
              <a:buNone/>
            </a:pPr>
            <a:endParaRPr lang="en-US" sz="1000" b="1" i="1" dirty="0"/>
          </a:p>
          <a:p>
            <a:pPr marL="0" indent="0" algn="ctr">
              <a:buNone/>
            </a:pPr>
            <a:r>
              <a:rPr lang="en-US" sz="1600" b="1" i="1" dirty="0" smtClean="0"/>
              <a:t>For </a:t>
            </a:r>
            <a:r>
              <a:rPr lang="en-US" sz="1600" b="1" i="1" dirty="0"/>
              <a:t>More Information or to Register for FREE Curbside Recycling: Call: </a:t>
            </a:r>
            <a:r>
              <a:rPr lang="en-US" sz="1600" b="1" i="1" dirty="0" smtClean="0"/>
              <a:t>311</a:t>
            </a:r>
            <a:r>
              <a:rPr lang="en-US" sz="1600" b="1" i="1" dirty="0"/>
              <a:t/>
            </a:r>
            <a:br>
              <a:rPr lang="en-US" sz="1600" b="1" i="1" dirty="0"/>
            </a:b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9D400-60F2-4F4C-A09E-CD66E2CB4D6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95600"/>
            <a:ext cx="3757613" cy="2047875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430492"/>
              </p:ext>
            </p:extLst>
          </p:nvPr>
        </p:nvGraphicFramePr>
        <p:xfrm>
          <a:off x="304800" y="2133600"/>
          <a:ext cx="4724400" cy="363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514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REMAINING 2016 SCHEDULE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May 13, 2017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Household Hazardous Materials Collection Day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June 10, 2017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July 8, 2017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Shred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Day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August 12, 2017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September 9, 2017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October 14, 2017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Shred Day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November 11, 2017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December 9, 2017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Shred Day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Recycling Drop-Off Schedule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443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Equipment Maintenance and Training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Street Sweepers</a:t>
            </a:r>
          </a:p>
          <a:p>
            <a:r>
              <a:rPr lang="en-US" dirty="0" smtClean="0"/>
              <a:t>Flushers</a:t>
            </a:r>
          </a:p>
          <a:p>
            <a:r>
              <a:rPr lang="en-US" dirty="0" smtClean="0"/>
              <a:t>Front End Loaders</a:t>
            </a:r>
          </a:p>
          <a:p>
            <a:r>
              <a:rPr lang="en-US" dirty="0" smtClean="0"/>
              <a:t>Skid Steers</a:t>
            </a:r>
          </a:p>
          <a:p>
            <a:r>
              <a:rPr lang="en-US" dirty="0" smtClean="0"/>
              <a:t>Garbage Trucks</a:t>
            </a:r>
          </a:p>
          <a:p>
            <a:r>
              <a:rPr lang="en-US" dirty="0" smtClean="0"/>
              <a:t>Tractor Trailers</a:t>
            </a:r>
          </a:p>
          <a:p>
            <a:r>
              <a:rPr lang="en-US" dirty="0" smtClean="0"/>
              <a:t>Dump Trucks</a:t>
            </a:r>
          </a:p>
          <a:p>
            <a:r>
              <a:rPr lang="en-US" dirty="0" smtClean="0"/>
              <a:t>Yard Spotters</a:t>
            </a:r>
          </a:p>
          <a:p>
            <a:r>
              <a:rPr lang="en-US" dirty="0" smtClean="0"/>
              <a:t>Tractor Trucks</a:t>
            </a:r>
          </a:p>
          <a:p>
            <a:r>
              <a:rPr lang="en-US" dirty="0" smtClean="0"/>
              <a:t>Telehandler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6C990-38BE-49A6-9A5F-710B17C0F61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57599" y="1447800"/>
            <a:ext cx="5012267" cy="4495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1890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Performance Measures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6C990-38BE-49A6-9A5F-710B17C0F61E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674162"/>
              </p:ext>
            </p:extLst>
          </p:nvPr>
        </p:nvGraphicFramePr>
        <p:xfrm>
          <a:off x="685800" y="1600200"/>
          <a:ext cx="7391401" cy="3886200"/>
        </p:xfrm>
        <a:graphic>
          <a:graphicData uri="http://schemas.openxmlformats.org/drawingml/2006/table">
            <a:tbl>
              <a:tblPr/>
              <a:tblGrid>
                <a:gridCol w="4572000"/>
                <a:gridCol w="2819401"/>
              </a:tblGrid>
              <a:tr h="5334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Performance </a:t>
                      </a:r>
                      <a:r>
                        <a:rPr lang="en-US" sz="3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Summary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67" marR="8767" marT="876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1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Measure</a:t>
                      </a:r>
                    </a:p>
                  </a:txBody>
                  <a:tcPr marL="8767" marR="8767" marT="876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Year-End </a:t>
                      </a:r>
                    </a:p>
                  </a:txBody>
                  <a:tcPr marL="8767" marR="8767" marT="87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45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  <a:t>  Number </a:t>
                      </a:r>
                      <a:r>
                        <a:rPr lang="en-US" sz="1200" b="0" i="0" u="none" strike="noStrike" dirty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  <a:t>of miles of streets mechanically swept</a:t>
                      </a:r>
                    </a:p>
                  </a:txBody>
                  <a:tcPr marL="8767" marR="8767" marT="876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 smtClean="0">
                          <a:solidFill>
                            <a:srgbClr val="032145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18,521 </a:t>
                      </a:r>
                      <a:endParaRPr lang="en-US" sz="1200" b="0" i="0" u="none" strike="noStrike" kern="1200" dirty="0">
                        <a:solidFill>
                          <a:srgbClr val="032145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  <a:t>  Number </a:t>
                      </a:r>
                      <a:r>
                        <a:rPr lang="en-US" sz="1200" b="0" i="0" u="none" strike="noStrike" dirty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  <a:t>of illegal dumping sites cleared</a:t>
                      </a:r>
                    </a:p>
                  </a:txBody>
                  <a:tcPr marL="8767" marR="8767" marT="876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 smtClean="0">
                          <a:solidFill>
                            <a:srgbClr val="032145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1,951</a:t>
                      </a:r>
                      <a:endParaRPr lang="en-US" sz="1200" b="0" i="0" u="none" strike="noStrike" kern="1200" dirty="0">
                        <a:solidFill>
                          <a:srgbClr val="032145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  <a:t>  Percent </a:t>
                      </a:r>
                      <a:r>
                        <a:rPr lang="en-US" sz="1200" b="0" i="0" u="none" strike="noStrike" dirty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  <a:t>of 311 illegal dumping service requests </a:t>
                      </a:r>
                      <a:r>
                        <a:rPr lang="en-US" sz="1200" b="0" i="0" u="none" strike="noStrike" dirty="0" smtClean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  <a:t> </a:t>
                      </a:r>
                      <a:br>
                        <a:rPr lang="en-US" sz="1200" b="0" i="0" u="none" strike="noStrike" dirty="0" smtClean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200" b="0" i="0" u="none" strike="noStrike" baseline="0" dirty="0" smtClean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  <a:t>  </a:t>
                      </a:r>
                      <a:r>
                        <a:rPr lang="en-US" sz="1200" b="0" i="0" u="none" strike="noStrike" dirty="0" smtClean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  <a:t>completed </a:t>
                      </a:r>
                      <a:r>
                        <a:rPr lang="en-US" sz="1200" b="0" i="0" u="none" strike="noStrike" dirty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  <a:t>within 30 days</a:t>
                      </a:r>
                    </a:p>
                  </a:txBody>
                  <a:tcPr marL="8767" marR="8767" marT="876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rgbClr val="032145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  <a:t>  Households </a:t>
                      </a:r>
                      <a:r>
                        <a:rPr lang="en-US" sz="1200" b="0" i="0" u="none" strike="noStrike" dirty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  <a:t>registered for recycling</a:t>
                      </a:r>
                    </a:p>
                  </a:txBody>
                  <a:tcPr marL="8767" marR="8767" marT="876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 smtClean="0">
                          <a:solidFill>
                            <a:srgbClr val="032145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56,532</a:t>
                      </a:r>
                      <a:endParaRPr lang="en-US" sz="1200" b="0" i="0" u="none" strike="noStrike" kern="1200" dirty="0">
                        <a:solidFill>
                          <a:srgbClr val="032145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  <a:t>  Amount </a:t>
                      </a:r>
                      <a:r>
                        <a:rPr lang="en-US" sz="1200" b="0" i="0" u="none" strike="noStrike" dirty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  <a:t>of landfill cost savings resulting from recycling</a:t>
                      </a:r>
                    </a:p>
                  </a:txBody>
                  <a:tcPr marL="8767" marR="8767" marT="876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rgbClr val="032145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200" b="0" i="0" u="none" strike="noStrike" kern="1200" dirty="0" smtClean="0">
                          <a:solidFill>
                            <a:srgbClr val="032145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223,077 </a:t>
                      </a:r>
                      <a:endParaRPr lang="en-US" sz="1200" b="0" i="0" u="none" strike="noStrike" kern="1200" dirty="0">
                        <a:solidFill>
                          <a:srgbClr val="032145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  <a:t>  Amount </a:t>
                      </a:r>
                      <a:r>
                        <a:rPr lang="en-US" sz="1200" b="0" i="0" u="none" strike="noStrike" dirty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  <a:t>of landfill disposal costs</a:t>
                      </a:r>
                    </a:p>
                  </a:txBody>
                  <a:tcPr marL="8767" marR="8767" marT="876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rgbClr val="032145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200" b="0" i="0" u="none" strike="noStrike" kern="1200" dirty="0" smtClean="0">
                          <a:solidFill>
                            <a:srgbClr val="032145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5,494,343 </a:t>
                      </a:r>
                      <a:endParaRPr lang="en-US" sz="1200" b="0" i="0" u="none" strike="noStrike" kern="1200" dirty="0">
                        <a:solidFill>
                          <a:srgbClr val="032145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8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  <a:t>  Amount </a:t>
                      </a:r>
                      <a:r>
                        <a:rPr lang="en-US" sz="1200" b="0" i="0" u="none" strike="noStrike" dirty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  <a:t>of special event costs</a:t>
                      </a:r>
                    </a:p>
                  </a:txBody>
                  <a:tcPr marL="8767" marR="8767" marT="876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>
                          <a:solidFill>
                            <a:srgbClr val="032145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200" b="0" i="0" u="none" strike="noStrike" kern="1200" dirty="0" smtClean="0">
                          <a:solidFill>
                            <a:srgbClr val="032145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1,409,128 </a:t>
                      </a:r>
                      <a:endParaRPr lang="en-US" sz="1200" b="0" i="0" u="none" strike="noStrike" kern="1200" dirty="0">
                        <a:solidFill>
                          <a:srgbClr val="032145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14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  <a:t>  Number </a:t>
                      </a:r>
                      <a:r>
                        <a:rPr lang="en-US" sz="1200" b="0" i="0" u="none" strike="noStrike" dirty="0">
                          <a:solidFill>
                            <a:srgbClr val="032145"/>
                          </a:solidFill>
                          <a:effectLst/>
                          <a:latin typeface="Calibri"/>
                        </a:rPr>
                        <a:t>of tons of recyclable material collected</a:t>
                      </a:r>
                    </a:p>
                  </a:txBody>
                  <a:tcPr marL="8767" marR="8767" marT="876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kern="1200" dirty="0" smtClean="0">
                          <a:solidFill>
                            <a:srgbClr val="032145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7,102</a:t>
                      </a:r>
                      <a:endParaRPr lang="en-US" sz="1200" b="0" i="0" u="none" strike="noStrike" kern="1200" dirty="0">
                        <a:solidFill>
                          <a:srgbClr val="032145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948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la stock pptx v10">
  <a:themeElements>
    <a:clrScheme name="test">
      <a:dk1>
        <a:srgbClr val="032145"/>
      </a:dk1>
      <a:lt1>
        <a:srgbClr val="FDFDFD"/>
      </a:lt1>
      <a:dk2>
        <a:srgbClr val="415F83"/>
      </a:dk2>
      <a:lt2>
        <a:srgbClr val="DCDCDC"/>
      </a:lt2>
      <a:accent1>
        <a:srgbClr val="E3ED7F"/>
      </a:accent1>
      <a:accent2>
        <a:srgbClr val="6BB1E4"/>
      </a:accent2>
      <a:accent3>
        <a:srgbClr val="415F83"/>
      </a:accent3>
      <a:accent4>
        <a:srgbClr val="FBCA3D"/>
      </a:accent4>
      <a:accent5>
        <a:srgbClr val="3EA473"/>
      </a:accent5>
      <a:accent6>
        <a:srgbClr val="AD0808"/>
      </a:accent6>
      <a:hlink>
        <a:srgbClr val="2200C1"/>
      </a:hlink>
      <a:folHlink>
        <a:srgbClr val="5519B3"/>
      </a:folHlink>
    </a:clrScheme>
    <a:fontScheme name="OPA Slide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PA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A 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A 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A 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A 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A 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A 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A 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A 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A 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A 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A 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Nola stock pptx v10</Template>
  <TotalTime>6239</TotalTime>
  <Words>689</Words>
  <Application>Microsoft Office PowerPoint</Application>
  <PresentationFormat>On-screen Show (4:3)</PresentationFormat>
  <Paragraphs>144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Aharoni</vt:lpstr>
      <vt:lpstr>Aparajita</vt:lpstr>
      <vt:lpstr>Arial</vt:lpstr>
      <vt:lpstr>Calibri</vt:lpstr>
      <vt:lpstr>Garamond</vt:lpstr>
      <vt:lpstr>Tahoma</vt:lpstr>
      <vt:lpstr>Nola stock pptx v10</vt:lpstr>
      <vt:lpstr> Neighborhood Leaders Roundtable Department of Sanitation </vt:lpstr>
      <vt:lpstr>Department Mission &amp; Vision</vt:lpstr>
      <vt:lpstr>Special Event Clean-Up </vt:lpstr>
      <vt:lpstr>Oversight of Contractors</vt:lpstr>
      <vt:lpstr>Other Responsibilities</vt:lpstr>
      <vt:lpstr>RECYCLING</vt:lpstr>
      <vt:lpstr>Recycling Drop-Off Schedule</vt:lpstr>
      <vt:lpstr>Equipment Maintenance and Training</vt:lpstr>
      <vt:lpstr>Performance Measures</vt:lpstr>
      <vt:lpstr>HOW YOU CAN HELP</vt:lpstr>
      <vt:lpstr>HELPFUL INFORMATION</vt:lpstr>
      <vt:lpstr>Continued partnerships with agencies &amp; neighborhood groups to support recycling  &amp; clean-up efforts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A. Gamble</dc:creator>
  <cp:keywords>template</cp:keywords>
  <cp:lastModifiedBy>Ross Y Hunter</cp:lastModifiedBy>
  <cp:revision>160</cp:revision>
  <cp:lastPrinted>2015-10-28T22:11:39Z</cp:lastPrinted>
  <dcterms:created xsi:type="dcterms:W3CDTF">2011-12-14T17:15:42Z</dcterms:created>
  <dcterms:modified xsi:type="dcterms:W3CDTF">2017-10-10T21:48:27Z</dcterms:modified>
</cp:coreProperties>
</file>